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7" r:id="rId9"/>
    <p:sldId id="263" r:id="rId10"/>
    <p:sldId id="264" r:id="rId11"/>
    <p:sldId id="265" r:id="rId12"/>
    <p:sldId id="266" r:id="rId13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go="http://customooxmlschemas.google.com/" r:id="rId16" roundtripDataSignature="AMtx7miDWKGVM+QFRc+YfayvjmVa8K1iY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customschemas.google.com/relationships/presentationmetadata" Target="meta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41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" name="Google Shape;152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5c8b6e555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5c8b6e555a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g5c8b6e555a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/>
              <a:t>12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" name="Google Shape;4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" name="Google Shape;5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7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9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7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7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315861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help.trikset.com/" TargetMode="External"/><Relationship Id="rId2" Type="http://schemas.openxmlformats.org/officeDocument/2006/relationships/hyperlink" Target="mailto:support@trikset.com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s://trikset.com/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ик">
  <p:cSld name="2_Титульный слайд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12"/>
          <p:cNvSpPr/>
          <p:nvPr/>
        </p:nvSpPr>
        <p:spPr>
          <a:xfrm>
            <a:off x="1971675" y="1646664"/>
            <a:ext cx="8266043" cy="1728000"/>
          </a:xfrm>
          <a:prstGeom prst="roundRect">
            <a:avLst>
              <a:gd name="adj" fmla="val 16667"/>
            </a:avLst>
          </a:prstGeom>
          <a:solidFill>
            <a:srgbClr val="001241"/>
          </a:solidFill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endParaRPr sz="3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" name="Google Shape;18;p12"/>
          <p:cNvSpPr txBox="1">
            <a:spLocks noGrp="1"/>
          </p:cNvSpPr>
          <p:nvPr>
            <p:ph type="ctrTitle"/>
          </p:nvPr>
        </p:nvSpPr>
        <p:spPr>
          <a:xfrm>
            <a:off x="1963392" y="1539747"/>
            <a:ext cx="8266043" cy="16440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9CC00"/>
              </a:buClr>
              <a:buSzPts val="6000"/>
              <a:buFont typeface="Verdana"/>
              <a:buNone/>
              <a:defRPr sz="4800" b="1" i="0" u="none" strike="noStrike" cap="none">
                <a:solidFill>
                  <a:srgbClr val="99CC00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 dirty="0"/>
          </a:p>
        </p:txBody>
      </p:sp>
      <p:sp>
        <p:nvSpPr>
          <p:cNvPr id="19" name="Google Shape;19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pic>
        <p:nvPicPr>
          <p:cNvPr id="20" name="Google Shape;20;p12"/>
          <p:cNvPicPr preferRelativeResize="0"/>
          <p:nvPr/>
        </p:nvPicPr>
        <p:blipFill rotWithShape="1">
          <a:blip r:embed="rId2">
            <a:alphaModFix/>
          </a:blip>
          <a:srcRect l="3016" t="11569" r="3069" b="11220"/>
          <a:stretch/>
        </p:blipFill>
        <p:spPr>
          <a:xfrm>
            <a:off x="838200" y="480894"/>
            <a:ext cx="2927437" cy="561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12"/>
          <p:cNvPicPr preferRelativeResize="0"/>
          <p:nvPr/>
        </p:nvPicPr>
        <p:blipFill>
          <a:blip r:embed="rId3"/>
          <a:srcRect/>
          <a:stretch/>
        </p:blipFill>
        <p:spPr>
          <a:xfrm>
            <a:off x="4533900" y="3158114"/>
            <a:ext cx="3124199" cy="3124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>
  <p:cSld name="Заголовок раздела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24" name="Google Shape;24;p13"/>
          <p:cNvSpPr/>
          <p:nvPr/>
        </p:nvSpPr>
        <p:spPr>
          <a:xfrm>
            <a:off x="838199" y="360000"/>
            <a:ext cx="8802757" cy="612000"/>
          </a:xfrm>
          <a:prstGeom prst="roundRect">
            <a:avLst>
              <a:gd name="adj" fmla="val 16667"/>
            </a:avLst>
          </a:prstGeom>
          <a:solidFill>
            <a:srgbClr val="001241"/>
          </a:solidFill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endParaRPr sz="3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Google Shape;25;p13"/>
          <p:cNvSpPr txBox="1">
            <a:spLocks noGrp="1"/>
          </p:cNvSpPr>
          <p:nvPr>
            <p:ph type="body" idx="1"/>
          </p:nvPr>
        </p:nvSpPr>
        <p:spPr>
          <a:xfrm>
            <a:off x="838199" y="1518249"/>
            <a:ext cx="10515600" cy="4649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" name="Google Shape;26;p13"/>
          <p:cNvSpPr txBox="1">
            <a:spLocks noGrp="1"/>
          </p:cNvSpPr>
          <p:nvPr>
            <p:ph type="title"/>
          </p:nvPr>
        </p:nvSpPr>
        <p:spPr>
          <a:xfrm>
            <a:off x="838125" y="377092"/>
            <a:ext cx="8802900" cy="6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9CC00"/>
              </a:buClr>
              <a:buSzPts val="3600"/>
              <a:buFont typeface="Verdana"/>
              <a:buNone/>
              <a:defRPr sz="3600" b="1" i="0" u="none" strike="noStrike" cap="none">
                <a:solidFill>
                  <a:srgbClr val="99CC00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pPr marL="0" marR="0" lvl="0" indent="0" rtl="0">
              <a:spcBef>
                <a:spcPts val="0"/>
              </a:spcBef>
              <a:spcAft>
                <a:spcPts val="0"/>
              </a:spcAft>
            </a:pPr>
            <a:endParaRPr lang="ru-RU" sz="3600" b="1" dirty="0">
              <a:solidFill>
                <a:srgbClr val="99CC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Только заголовок">
  <p:cSld name="1_Только заголовок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4"/>
          <p:cNvSpPr/>
          <p:nvPr/>
        </p:nvSpPr>
        <p:spPr>
          <a:xfrm>
            <a:off x="838199" y="360000"/>
            <a:ext cx="8802757" cy="612000"/>
          </a:xfrm>
          <a:prstGeom prst="roundRect">
            <a:avLst>
              <a:gd name="adj" fmla="val 16667"/>
            </a:avLst>
          </a:prstGeom>
          <a:solidFill>
            <a:srgbClr val="001241"/>
          </a:solidFill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endParaRPr sz="3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Google Shape;29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31" name="Google Shape;31;p14"/>
          <p:cNvSpPr txBox="1"/>
          <p:nvPr/>
        </p:nvSpPr>
        <p:spPr>
          <a:xfrm>
            <a:off x="4786004" y="1648440"/>
            <a:ext cx="6032975" cy="25545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Поддержка ТРИК: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u="sng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2"/>
              </a:rPr>
              <a:t>support@trikset.com</a:t>
            </a:r>
            <a:endParaRPr lang="ru-RU" sz="3200" u="sng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Справочный центр ТРИК: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u="sng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help.trikset.com</a:t>
            </a:r>
            <a:endParaRPr sz="3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" name="Google Shape;32;p14"/>
          <p:cNvSpPr txBox="1"/>
          <p:nvPr/>
        </p:nvSpPr>
        <p:spPr>
          <a:xfrm flipH="1">
            <a:off x="838125" y="322646"/>
            <a:ext cx="8802900" cy="6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 dirty="0">
                <a:solidFill>
                  <a:srgbClr val="99CC00"/>
                </a:solidFill>
                <a:latin typeface="Verdana"/>
                <a:ea typeface="Verdana"/>
                <a:cs typeface="Verdana"/>
                <a:sym typeface="Verdana"/>
              </a:rPr>
              <a:t>Информация и контакты</a:t>
            </a:r>
            <a:endParaRPr sz="3600" b="1" dirty="0">
              <a:solidFill>
                <a:srgbClr val="99CC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33" name="Google Shape;33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75307" y="2214584"/>
            <a:ext cx="3592786" cy="3592786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Google Shape;34;p1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814126" y="5054082"/>
            <a:ext cx="2581275" cy="400050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14"/>
          <p:cNvSpPr txBox="1"/>
          <p:nvPr/>
        </p:nvSpPr>
        <p:spPr>
          <a:xfrm>
            <a:off x="7484958" y="5026123"/>
            <a:ext cx="1005532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trikset</a:t>
            </a:r>
            <a:endParaRPr sz="24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TextBox 1"/>
          <p:cNvSpPr txBox="1"/>
          <p:nvPr userDrawn="1"/>
        </p:nvSpPr>
        <p:spPr>
          <a:xfrm>
            <a:off x="965680" y="1580971"/>
            <a:ext cx="25637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3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6"/>
              </a:rPr>
              <a:t>trikset.com</a:t>
            </a:r>
            <a:endParaRPr lang="ru-RU" sz="36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993162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creativecommons.org/licenses/by-nc-sa/3.0" TargetMode="Externa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1"/>
          <p:cNvSpPr txBox="1">
            <a:spLocks noGrp="1"/>
          </p:cNvSpPr>
          <p:nvPr>
            <p:ph type="body" idx="1"/>
          </p:nvPr>
        </p:nvSpPr>
        <p:spPr>
          <a:xfrm>
            <a:off x="838199" y="1518249"/>
            <a:ext cx="10515600" cy="4649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1" name="Google Shape;11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pic>
        <p:nvPicPr>
          <p:cNvPr id="12" name="Google Shape;12;p11"/>
          <p:cNvPicPr preferRelativeResize="0"/>
          <p:nvPr/>
        </p:nvPicPr>
        <p:blipFill rotWithShape="1">
          <a:blip r:embed="rId5">
            <a:alphaModFix/>
          </a:blip>
          <a:srcRect l="6972" t="36957" r="7355" b="36954"/>
          <a:stretch/>
        </p:blipFill>
        <p:spPr>
          <a:xfrm>
            <a:off x="9945279" y="396000"/>
            <a:ext cx="1782001" cy="54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11"/>
          <p:cNvSpPr txBox="1"/>
          <p:nvPr/>
        </p:nvSpPr>
        <p:spPr>
          <a:xfrm>
            <a:off x="1581150" y="6314626"/>
            <a:ext cx="2428876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Распространяется по лицензии </a:t>
            </a:r>
            <a:r>
              <a:rPr lang="ru-RU" sz="1200" b="0" i="0" u="sng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  <a:hlinkClick r:id="rId6"/>
              </a:rPr>
              <a:t>Creative Commons BY-NC-SA</a:t>
            </a:r>
            <a:endParaRPr sz="12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4;p11"/>
          <p:cNvSpPr txBox="1"/>
          <p:nvPr/>
        </p:nvSpPr>
        <p:spPr>
          <a:xfrm>
            <a:off x="4162425" y="6314626"/>
            <a:ext cx="3914775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b="0" i="0" u="none" strike="noStrike" cap="none" dirty="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ООО «</a:t>
            </a:r>
            <a:r>
              <a:rPr lang="ru-RU" sz="1200" b="0" i="0" u="none" strike="noStrike" cap="none" dirty="0" err="1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КиберТех</a:t>
            </a:r>
            <a:r>
              <a:rPr lang="ru-RU" sz="1200" b="0" i="0" u="none" strike="noStrike" cap="none" dirty="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b="0" i="0" u="none" strike="noStrike" cap="none" dirty="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Санкт-Петербург, </a:t>
            </a:r>
            <a:r>
              <a:rPr lang="ru-RU" sz="1200" b="0" i="0" u="none" strike="noStrike" cap="none" dirty="0" smtClean="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2020</a:t>
            </a:r>
            <a:endParaRPr sz="1200" b="0" i="0" u="none" strike="noStrike" cap="none" dirty="0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" name="Google Shape;15;p11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28675" y="6434126"/>
            <a:ext cx="739617" cy="258774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5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8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12" Type="http://schemas.openxmlformats.org/officeDocument/2006/relationships/image" Target="../media/image3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1</a:t>
            </a:fld>
            <a:endParaRPr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Знакомство с конструктором ТРИК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Google Shape;143;p9"/>
          <p:cNvPicPr preferRelativeResize="0"/>
          <p:nvPr/>
        </p:nvPicPr>
        <p:blipFill rotWithShape="1">
          <a:blip r:embed="rId3">
            <a:alphaModFix/>
          </a:blip>
          <a:srcRect l="9028" t="18210" r="11694" b="14744"/>
          <a:stretch/>
        </p:blipFill>
        <p:spPr>
          <a:xfrm rot="558916">
            <a:off x="6838275" y="2168908"/>
            <a:ext cx="3826448" cy="3236177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10</a:t>
            </a:fld>
            <a:endParaRPr/>
          </a:p>
        </p:txBody>
      </p:sp>
      <p:sp>
        <p:nvSpPr>
          <p:cNvPr id="146" name="Google Shape;146;p9"/>
          <p:cNvSpPr txBox="1">
            <a:spLocks noGrp="1"/>
          </p:cNvSpPr>
          <p:nvPr>
            <p:ph type="title"/>
          </p:nvPr>
        </p:nvSpPr>
        <p:spPr>
          <a:xfrm>
            <a:off x="838125" y="378288"/>
            <a:ext cx="8802900" cy="6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9CC00"/>
              </a:buClr>
              <a:buSzPts val="4800"/>
              <a:buFont typeface="Calibri"/>
              <a:buNone/>
            </a:pPr>
            <a:r>
              <a:rPr lang="ru-RU" dirty="0"/>
              <a:t>Инструменты</a:t>
            </a:r>
            <a:endParaRPr dirty="0"/>
          </a:p>
        </p:txBody>
      </p:sp>
      <p:sp>
        <p:nvSpPr>
          <p:cNvPr id="147" name="Google Shape;147;p9"/>
          <p:cNvSpPr txBox="1"/>
          <p:nvPr/>
        </p:nvSpPr>
        <p:spPr>
          <a:xfrm>
            <a:off x="2145079" y="1664896"/>
            <a:ext cx="2737288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Ключи торцевые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9"/>
          <p:cNvSpPr txBox="1"/>
          <p:nvPr/>
        </p:nvSpPr>
        <p:spPr>
          <a:xfrm>
            <a:off x="6702776" y="1664896"/>
            <a:ext cx="3975512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Ключ комбинированный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9" name="Google Shape;149;p9"/>
          <p:cNvPicPr preferRelativeResize="0"/>
          <p:nvPr/>
        </p:nvPicPr>
        <p:blipFill rotWithShape="1">
          <a:blip r:embed="rId4">
            <a:alphaModFix/>
          </a:blip>
          <a:srcRect t="23011" b="24740"/>
          <a:stretch/>
        </p:blipFill>
        <p:spPr>
          <a:xfrm>
            <a:off x="840570" y="2501658"/>
            <a:ext cx="5346307" cy="27934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79737" y="2182816"/>
            <a:ext cx="10039710" cy="3984719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11</a:t>
            </a:fld>
            <a:endParaRPr/>
          </a:p>
        </p:txBody>
      </p:sp>
      <p:sp>
        <p:nvSpPr>
          <p:cNvPr id="157" name="Google Shape;157;p10"/>
          <p:cNvSpPr txBox="1">
            <a:spLocks noGrp="1"/>
          </p:cNvSpPr>
          <p:nvPr>
            <p:ph type="title"/>
          </p:nvPr>
        </p:nvSpPr>
        <p:spPr>
          <a:xfrm>
            <a:off x="838125" y="378288"/>
            <a:ext cx="8802900" cy="6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9CC00"/>
              </a:buClr>
              <a:buSzPts val="4800"/>
              <a:buFont typeface="Calibri"/>
              <a:buNone/>
            </a:pPr>
            <a:r>
              <a:rPr lang="ru-RU" dirty="0"/>
              <a:t>Задача</a:t>
            </a:r>
            <a:endParaRPr dirty="0"/>
          </a:p>
        </p:txBody>
      </p:sp>
      <p:sp>
        <p:nvSpPr>
          <p:cNvPr id="158" name="Google Shape;158;p10"/>
          <p:cNvSpPr txBox="1"/>
          <p:nvPr/>
        </p:nvSpPr>
        <p:spPr>
          <a:xfrm>
            <a:off x="838199" y="1512540"/>
            <a:ext cx="10281248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Постройте самую высокую башню. Она должна устоять 30 секунд.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5c8b6e555a_0_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/>
              <a:t>12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2"/>
          <p:cNvSpPr txBox="1">
            <a:spLocks noGrp="1"/>
          </p:cNvSpPr>
          <p:nvPr>
            <p:ph type="title"/>
          </p:nvPr>
        </p:nvSpPr>
        <p:spPr>
          <a:xfrm>
            <a:off x="838125" y="378288"/>
            <a:ext cx="8802900" cy="6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9CC00"/>
              </a:buClr>
              <a:buSzPts val="4800"/>
              <a:buFont typeface="Calibri"/>
              <a:buNone/>
            </a:pPr>
            <a:r>
              <a:rPr lang="ru-RU" dirty="0"/>
              <a:t>Набор ТРИК «Учебная пара»</a:t>
            </a:r>
            <a:endParaRPr dirty="0"/>
          </a:p>
        </p:txBody>
      </p:sp>
      <p:sp>
        <p:nvSpPr>
          <p:cNvPr id="47" name="Google Shape;47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2</a:t>
            </a:fld>
            <a:endParaRPr/>
          </a:p>
        </p:txBody>
      </p:sp>
      <p:pic>
        <p:nvPicPr>
          <p:cNvPr id="48" name="Google Shape;48;p2"/>
          <p:cNvPicPr preferRelativeResize="0"/>
          <p:nvPr/>
        </p:nvPicPr>
        <p:blipFill rotWithShape="1">
          <a:blip r:embed="rId3">
            <a:alphaModFix/>
          </a:blip>
          <a:srcRect t="25971" b="20416"/>
          <a:stretch/>
        </p:blipFill>
        <p:spPr>
          <a:xfrm>
            <a:off x="1752600" y="1295399"/>
            <a:ext cx="8849536" cy="47434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Google Shape;53;p3"/>
          <p:cNvPicPr preferRelativeResize="0"/>
          <p:nvPr/>
        </p:nvPicPr>
        <p:blipFill rotWithShape="1">
          <a:blip r:embed="rId3">
            <a:alphaModFix/>
          </a:blip>
          <a:srcRect l="3117" t="-1112"/>
          <a:stretch/>
        </p:blipFill>
        <p:spPr>
          <a:xfrm rot="661627">
            <a:off x="6044286" y="3442728"/>
            <a:ext cx="3389719" cy="218371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" name="Google Shape;54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795110">
            <a:off x="3410091" y="2481433"/>
            <a:ext cx="2576848" cy="165347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632379" y="1942241"/>
            <a:ext cx="2854227" cy="1497532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3</a:t>
            </a:fld>
            <a:endParaRPr/>
          </a:p>
        </p:txBody>
      </p:sp>
      <p:sp>
        <p:nvSpPr>
          <p:cNvPr id="57" name="Google Shape;57;p3"/>
          <p:cNvSpPr txBox="1">
            <a:spLocks noGrp="1"/>
          </p:cNvSpPr>
          <p:nvPr>
            <p:ph type="title"/>
          </p:nvPr>
        </p:nvSpPr>
        <p:spPr>
          <a:xfrm>
            <a:off x="838125" y="378288"/>
            <a:ext cx="8802900" cy="6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9CC00"/>
              </a:buClr>
              <a:buSzPts val="4800"/>
              <a:buFont typeface="Calibri"/>
              <a:buNone/>
            </a:pPr>
            <a:r>
              <a:rPr lang="ru-RU" dirty="0"/>
              <a:t>Конструктор ТРИК</a:t>
            </a:r>
            <a:endParaRPr dirty="0"/>
          </a:p>
        </p:txBody>
      </p:sp>
      <p:sp>
        <p:nvSpPr>
          <p:cNvPr id="58" name="Google Shape;58;p3"/>
          <p:cNvSpPr txBox="1"/>
          <p:nvPr/>
        </p:nvSpPr>
        <p:spPr>
          <a:xfrm>
            <a:off x="838200" y="1518249"/>
            <a:ext cx="8422498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Металлические детали черного и зеленого цветов </a:t>
            </a:r>
            <a:endParaRPr/>
          </a:p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Расстояние между центрами отверстий — 1 см</a:t>
            </a:r>
            <a:endParaRPr sz="2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9" name="Google Shape;59;p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05132" y="5425364"/>
            <a:ext cx="8031137" cy="937445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3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85251" y="4150837"/>
            <a:ext cx="1837414" cy="1426986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3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 rot="-1199822">
            <a:off x="5889275" y="3422937"/>
            <a:ext cx="1656439" cy="622971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3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885251" y="2532340"/>
            <a:ext cx="2019731" cy="1458892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3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 rot="219827">
            <a:off x="3728990" y="4296839"/>
            <a:ext cx="1328461" cy="982293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3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9930613" y="4518071"/>
            <a:ext cx="1482695" cy="8731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4</a:t>
            </a:fld>
            <a:endParaRPr/>
          </a:p>
        </p:txBody>
      </p:sp>
      <p:sp>
        <p:nvSpPr>
          <p:cNvPr id="72" name="Google Shape;72;p4"/>
          <p:cNvSpPr txBox="1">
            <a:spLocks noGrp="1"/>
          </p:cNvSpPr>
          <p:nvPr>
            <p:ph type="title"/>
          </p:nvPr>
        </p:nvSpPr>
        <p:spPr>
          <a:xfrm>
            <a:off x="838125" y="378288"/>
            <a:ext cx="8802900" cy="6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9CC00"/>
              </a:buClr>
              <a:buSzPts val="4800"/>
              <a:buFont typeface="Calibri"/>
              <a:buNone/>
            </a:pPr>
            <a:r>
              <a:rPr lang="ru-RU" dirty="0"/>
              <a:t>Основание</a:t>
            </a:r>
            <a:endParaRPr dirty="0"/>
          </a:p>
        </p:txBody>
      </p:sp>
      <p:pic>
        <p:nvPicPr>
          <p:cNvPr id="73" name="Google Shape;73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27211" y="1518249"/>
            <a:ext cx="8730627" cy="4649287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4"/>
          <p:cNvSpPr txBox="1"/>
          <p:nvPr/>
        </p:nvSpPr>
        <p:spPr>
          <a:xfrm>
            <a:off x="838125" y="1518249"/>
            <a:ext cx="2037737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(3_15_3)×10</a:t>
            </a:r>
            <a:endParaRPr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343452">
            <a:off x="6808904" y="3547992"/>
            <a:ext cx="4659685" cy="2403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688954" y="1526875"/>
            <a:ext cx="4012792" cy="3088257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19776" y="1445573"/>
            <a:ext cx="3570799" cy="2691279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5</a:t>
            </a:fld>
            <a:endParaRPr/>
          </a:p>
        </p:txBody>
      </p:sp>
      <p:sp>
        <p:nvSpPr>
          <p:cNvPr id="84" name="Google Shape;84;p5"/>
          <p:cNvSpPr txBox="1">
            <a:spLocks noGrp="1"/>
          </p:cNvSpPr>
          <p:nvPr>
            <p:ph type="title"/>
          </p:nvPr>
        </p:nvSpPr>
        <p:spPr>
          <a:xfrm>
            <a:off x="838125" y="378288"/>
            <a:ext cx="8802900" cy="6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9CC00"/>
              </a:buClr>
              <a:buSzPts val="4800"/>
              <a:buFont typeface="Calibri"/>
              <a:buNone/>
            </a:pPr>
            <a:r>
              <a:rPr lang="ru-RU" dirty="0"/>
              <a:t>Углы</a:t>
            </a:r>
            <a:endParaRPr dirty="0"/>
          </a:p>
        </p:txBody>
      </p:sp>
      <p:sp>
        <p:nvSpPr>
          <p:cNvPr id="85" name="Google Shape;85;p5"/>
          <p:cNvSpPr txBox="1"/>
          <p:nvPr/>
        </p:nvSpPr>
        <p:spPr>
          <a:xfrm rot="-1813374">
            <a:off x="697806" y="1719250"/>
            <a:ext cx="2617472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Угол (2_3)×10</a:t>
            </a:r>
            <a:endParaRPr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5"/>
          <p:cNvSpPr txBox="1"/>
          <p:nvPr/>
        </p:nvSpPr>
        <p:spPr>
          <a:xfrm rot="-1820831">
            <a:off x="4443385" y="1682134"/>
            <a:ext cx="2776706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Угол (3_5)×10</a:t>
            </a:r>
            <a:endParaRPr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7" name="Google Shape;87;p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21072448">
            <a:off x="4181525" y="5043048"/>
            <a:ext cx="1227456" cy="803998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5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rot="-449673">
            <a:off x="1986609" y="4721446"/>
            <a:ext cx="1330433" cy="783517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5"/>
          <p:cNvSpPr txBox="1"/>
          <p:nvPr/>
        </p:nvSpPr>
        <p:spPr>
          <a:xfrm rot="-1820831">
            <a:off x="7604580" y="3950267"/>
            <a:ext cx="2469174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Угол (2_2)×20</a:t>
            </a:r>
            <a:endParaRPr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5"/>
          <p:cNvSpPr txBox="1"/>
          <p:nvPr/>
        </p:nvSpPr>
        <p:spPr>
          <a:xfrm rot="-1820831">
            <a:off x="3475024" y="4710123"/>
            <a:ext cx="2298423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Угол (1_1)×3</a:t>
            </a:r>
            <a:endParaRPr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5"/>
          <p:cNvSpPr txBox="1"/>
          <p:nvPr/>
        </p:nvSpPr>
        <p:spPr>
          <a:xfrm rot="-1820831">
            <a:off x="1392265" y="4393987"/>
            <a:ext cx="2426508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Угол (1_1)×5</a:t>
            </a:r>
            <a:endParaRPr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Google Shape;96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50600" y="2771973"/>
            <a:ext cx="3380711" cy="3395563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578664" y="2345851"/>
            <a:ext cx="5118419" cy="2685489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84185" y="1584075"/>
            <a:ext cx="3161831" cy="1973354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6</a:t>
            </a:fld>
            <a:endParaRPr/>
          </a:p>
        </p:txBody>
      </p:sp>
      <p:sp>
        <p:nvSpPr>
          <p:cNvPr id="101" name="Google Shape;101;p6"/>
          <p:cNvSpPr txBox="1">
            <a:spLocks noGrp="1"/>
          </p:cNvSpPr>
          <p:nvPr>
            <p:ph type="title"/>
          </p:nvPr>
        </p:nvSpPr>
        <p:spPr>
          <a:xfrm>
            <a:off x="838125" y="378288"/>
            <a:ext cx="8802900" cy="6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9CC00"/>
              </a:buClr>
              <a:buSzPts val="4800"/>
              <a:buFont typeface="Calibri"/>
              <a:buNone/>
            </a:pPr>
            <a:r>
              <a:rPr lang="ru-RU" dirty="0"/>
              <a:t>Плоские углы</a:t>
            </a:r>
            <a:endParaRPr dirty="0"/>
          </a:p>
        </p:txBody>
      </p:sp>
      <p:sp>
        <p:nvSpPr>
          <p:cNvPr id="102" name="Google Shape;102;p6"/>
          <p:cNvSpPr txBox="1"/>
          <p:nvPr/>
        </p:nvSpPr>
        <p:spPr>
          <a:xfrm>
            <a:off x="838199" y="1966822"/>
            <a:ext cx="2338138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Угол 135⁰ 3х3</a:t>
            </a:r>
            <a:endParaRPr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" name="Google Shape;103;p6"/>
          <p:cNvSpPr txBox="1"/>
          <p:nvPr/>
        </p:nvSpPr>
        <p:spPr>
          <a:xfrm>
            <a:off x="4096110" y="3451090"/>
            <a:ext cx="2391317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Угол 135⁰ 5х5</a:t>
            </a:r>
            <a:endParaRPr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" name="Google Shape;104;p6"/>
          <p:cNvSpPr txBox="1"/>
          <p:nvPr/>
        </p:nvSpPr>
        <p:spPr>
          <a:xfrm>
            <a:off x="8348933" y="4579259"/>
            <a:ext cx="2094478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Угол 90⁰ 5х5</a:t>
            </a:r>
            <a:endParaRPr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7</a:t>
            </a:fld>
            <a:endParaRPr/>
          </a:p>
        </p:txBody>
      </p:sp>
      <p:sp>
        <p:nvSpPr>
          <p:cNvPr id="111" name="Google Shape;111;p7"/>
          <p:cNvSpPr txBox="1">
            <a:spLocks noGrp="1"/>
          </p:cNvSpPr>
          <p:nvPr>
            <p:ph type="title"/>
          </p:nvPr>
        </p:nvSpPr>
        <p:spPr>
          <a:xfrm>
            <a:off x="838125" y="378288"/>
            <a:ext cx="8802900" cy="6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9CC00"/>
              </a:buClr>
              <a:buSzPts val="4800"/>
              <a:buFont typeface="Calibri"/>
              <a:buNone/>
            </a:pPr>
            <a:r>
              <a:rPr lang="ru-RU" dirty="0"/>
              <a:t>Балки</a:t>
            </a:r>
            <a:endParaRPr dirty="0"/>
          </a:p>
        </p:txBody>
      </p:sp>
      <p:pic>
        <p:nvPicPr>
          <p:cNvPr id="112" name="Google Shape;112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555800" y="1296350"/>
            <a:ext cx="4244471" cy="23917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024461" y="3623094"/>
            <a:ext cx="4349011" cy="25444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7"/>
          <p:cNvPicPr preferRelativeResize="0"/>
          <p:nvPr/>
        </p:nvPicPr>
        <p:blipFill rotWithShape="1">
          <a:blip r:embed="rId5">
            <a:alphaModFix/>
          </a:blip>
          <a:srcRect l="3117" t="-1112"/>
          <a:stretch/>
        </p:blipFill>
        <p:spPr>
          <a:xfrm rot="163276">
            <a:off x="3730731" y="3998996"/>
            <a:ext cx="3389719" cy="218371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7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284833">
            <a:off x="3611355" y="1665473"/>
            <a:ext cx="2576848" cy="16534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7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rot="-494699">
            <a:off x="1043592" y="1683396"/>
            <a:ext cx="2019731" cy="14588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7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 rot="210954">
            <a:off x="1080170" y="3587075"/>
            <a:ext cx="2253937" cy="17182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8</a:t>
            </a:fld>
            <a:endParaRPr/>
          </a:p>
        </p:txBody>
      </p:sp>
      <p:sp>
        <p:nvSpPr>
          <p:cNvPr id="111" name="Google Shape;111;p7"/>
          <p:cNvSpPr txBox="1">
            <a:spLocks noGrp="1"/>
          </p:cNvSpPr>
          <p:nvPr>
            <p:ph type="title"/>
          </p:nvPr>
        </p:nvSpPr>
        <p:spPr>
          <a:xfrm>
            <a:off x="838125" y="378288"/>
            <a:ext cx="8802900" cy="6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9CC00"/>
              </a:buClr>
              <a:buSzPts val="4800"/>
              <a:buFont typeface="Calibri"/>
              <a:buNone/>
            </a:pPr>
            <a:r>
              <a:rPr lang="ru-RU" dirty="0"/>
              <a:t>Адаптеры и прочие детали</a:t>
            </a:r>
            <a:endParaRPr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8947" y="1911253"/>
            <a:ext cx="1653775" cy="122283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368" y="3260807"/>
            <a:ext cx="2075436" cy="133341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442" y="4728576"/>
            <a:ext cx="3557466" cy="134095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25" y="1661925"/>
            <a:ext cx="1566747" cy="146801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030" y="1883665"/>
            <a:ext cx="2176632" cy="229931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959" y="4322277"/>
            <a:ext cx="1989033" cy="154473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8947" y="3645611"/>
            <a:ext cx="2246506" cy="216593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4800" y="2562864"/>
            <a:ext cx="659008" cy="59704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9981" y="4049128"/>
            <a:ext cx="958428" cy="72247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2018" y="1654674"/>
            <a:ext cx="1378649" cy="137864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6772" y="3306472"/>
            <a:ext cx="857312" cy="742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59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9</a:t>
            </a:fld>
            <a:endParaRPr/>
          </a:p>
        </p:txBody>
      </p:sp>
      <p:sp>
        <p:nvSpPr>
          <p:cNvPr id="124" name="Google Shape;124;p8"/>
          <p:cNvSpPr txBox="1">
            <a:spLocks noGrp="1"/>
          </p:cNvSpPr>
          <p:nvPr>
            <p:ph type="title"/>
          </p:nvPr>
        </p:nvSpPr>
        <p:spPr>
          <a:xfrm>
            <a:off x="838125" y="378288"/>
            <a:ext cx="8802900" cy="6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9CC00"/>
              </a:buClr>
              <a:buSzPts val="4800"/>
              <a:buFont typeface="Calibri"/>
              <a:buNone/>
            </a:pPr>
            <a:r>
              <a:rPr lang="ru-RU" dirty="0"/>
              <a:t>Крепеж</a:t>
            </a:r>
            <a:endParaRPr dirty="0"/>
          </a:p>
        </p:txBody>
      </p:sp>
      <p:sp>
        <p:nvSpPr>
          <p:cNvPr id="125" name="Google Shape;125;p8"/>
          <p:cNvSpPr txBox="1"/>
          <p:nvPr/>
        </p:nvSpPr>
        <p:spPr>
          <a:xfrm>
            <a:off x="852750" y="1518249"/>
            <a:ext cx="2429946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Винты</a:t>
            </a:r>
            <a:endParaRPr sz="48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6" name="Google Shape;126;p8"/>
          <p:cNvPicPr preferRelativeResize="0"/>
          <p:nvPr/>
        </p:nvPicPr>
        <p:blipFill rotWithShape="1">
          <a:blip r:embed="rId3">
            <a:alphaModFix/>
          </a:blip>
          <a:srcRect l="35981" t="33312" r="37974" b="34855"/>
          <a:stretch/>
        </p:blipFill>
        <p:spPr>
          <a:xfrm>
            <a:off x="6436750" y="4735805"/>
            <a:ext cx="684624" cy="8367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8"/>
          <p:cNvPicPr preferRelativeResize="0"/>
          <p:nvPr/>
        </p:nvPicPr>
        <p:blipFill rotWithShape="1">
          <a:blip r:embed="rId4">
            <a:alphaModFix/>
          </a:blip>
          <a:srcRect l="42795" t="38759" r="39721" b="38761"/>
          <a:stretch/>
        </p:blipFill>
        <p:spPr>
          <a:xfrm>
            <a:off x="1088055" y="3761021"/>
            <a:ext cx="758166" cy="97478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8"/>
          <p:cNvPicPr preferRelativeResize="0"/>
          <p:nvPr/>
        </p:nvPicPr>
        <p:blipFill rotWithShape="1">
          <a:blip r:embed="rId5">
            <a:alphaModFix/>
          </a:blip>
          <a:srcRect l="38545" t="34229" r="39996" b="35160"/>
          <a:stretch/>
        </p:blipFill>
        <p:spPr>
          <a:xfrm>
            <a:off x="6358277" y="2546356"/>
            <a:ext cx="635948" cy="9071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Google Shape;130;p8"/>
          <p:cNvPicPr preferRelativeResize="0"/>
          <p:nvPr/>
        </p:nvPicPr>
        <p:blipFill rotWithShape="1">
          <a:blip r:embed="rId6">
            <a:alphaModFix/>
          </a:blip>
          <a:srcRect l="36650" t="29007" r="31347" b="31729"/>
          <a:stretch/>
        </p:blipFill>
        <p:spPr>
          <a:xfrm>
            <a:off x="4291748" y="3406786"/>
            <a:ext cx="1386964" cy="17016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p8"/>
          <p:cNvPicPr preferRelativeResize="0"/>
          <p:nvPr/>
        </p:nvPicPr>
        <p:blipFill rotWithShape="1">
          <a:blip r:embed="rId7">
            <a:alphaModFix/>
          </a:blip>
          <a:srcRect l="37415" t="33816" r="37270" b="36122"/>
          <a:stretch/>
        </p:blipFill>
        <p:spPr>
          <a:xfrm>
            <a:off x="6358277" y="3605451"/>
            <a:ext cx="763097" cy="906177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8"/>
          <p:cNvSpPr txBox="1"/>
          <p:nvPr/>
        </p:nvSpPr>
        <p:spPr>
          <a:xfrm>
            <a:off x="4243908" y="2885639"/>
            <a:ext cx="1196161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М4х25</a:t>
            </a:r>
            <a:endParaRPr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Google Shape;133;p8"/>
          <p:cNvSpPr txBox="1"/>
          <p:nvPr/>
        </p:nvSpPr>
        <p:spPr>
          <a:xfrm>
            <a:off x="2482500" y="2885639"/>
            <a:ext cx="1196161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М4х16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" name="Google Shape;134;p8"/>
          <p:cNvSpPr txBox="1"/>
          <p:nvPr/>
        </p:nvSpPr>
        <p:spPr>
          <a:xfrm>
            <a:off x="903834" y="2883566"/>
            <a:ext cx="1013419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М4х8</a:t>
            </a:r>
            <a:endParaRPr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" name="Google Shape;135;p8"/>
          <p:cNvSpPr txBox="1"/>
          <p:nvPr/>
        </p:nvSpPr>
        <p:spPr>
          <a:xfrm>
            <a:off x="7238450" y="2706102"/>
            <a:ext cx="3566746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М4 </a:t>
            </a:r>
            <a:r>
              <a:rPr lang="ru-RU" sz="2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самоконтрящаяся</a:t>
            </a:r>
            <a:r>
              <a:rPr lang="ru-RU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" name="Google Shape;136;p8"/>
          <p:cNvSpPr txBox="1"/>
          <p:nvPr/>
        </p:nvSpPr>
        <p:spPr>
          <a:xfrm>
            <a:off x="6289268" y="1523737"/>
            <a:ext cx="2900451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Гайки</a:t>
            </a:r>
            <a:endParaRPr sz="48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Google Shape;137;p8"/>
          <p:cNvSpPr txBox="1"/>
          <p:nvPr/>
        </p:nvSpPr>
        <p:spPr>
          <a:xfrm>
            <a:off x="7238450" y="4881091"/>
            <a:ext cx="2333459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М4 стопорная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" name="Google Shape;138;p8"/>
          <p:cNvSpPr txBox="1"/>
          <p:nvPr/>
        </p:nvSpPr>
        <p:spPr>
          <a:xfrm>
            <a:off x="7238450" y="3793596"/>
            <a:ext cx="2718436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М4 фланцевая </a:t>
            </a:r>
            <a:endParaRPr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78" t="32534" r="34889" b="35200"/>
          <a:stretch/>
        </p:blipFill>
        <p:spPr>
          <a:xfrm>
            <a:off x="2525786" y="3574914"/>
            <a:ext cx="1187089" cy="13811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15764</TotalTime>
  <Words>117</Words>
  <Application>Microsoft Office PowerPoint</Application>
  <PresentationFormat>Widescreen</PresentationFormat>
  <Paragraphs>46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Verdana</vt:lpstr>
      <vt:lpstr>Тема Office</vt:lpstr>
      <vt:lpstr>Знакомство с конструктором ТРИК</vt:lpstr>
      <vt:lpstr>Набор ТРИК «Учебная пара»</vt:lpstr>
      <vt:lpstr>Конструктор ТРИК</vt:lpstr>
      <vt:lpstr>Основание</vt:lpstr>
      <vt:lpstr>Углы</vt:lpstr>
      <vt:lpstr>Плоские углы</vt:lpstr>
      <vt:lpstr>Балки</vt:lpstr>
      <vt:lpstr>Адаптеры и прочие детали</vt:lpstr>
      <vt:lpstr>Крепеж</vt:lpstr>
      <vt:lpstr>Инструменты</vt:lpstr>
      <vt:lpstr>Задача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Знакомство с конструктором ТРИК</dc:title>
  <dc:creator>Alexander</dc:creator>
  <cp:lastModifiedBy>A SHIROKOLOBOV</cp:lastModifiedBy>
  <cp:revision>23</cp:revision>
  <dcterms:created xsi:type="dcterms:W3CDTF">2019-06-26T21:51:32Z</dcterms:created>
  <dcterms:modified xsi:type="dcterms:W3CDTF">2020-03-18T17:17:01Z</dcterms:modified>
</cp:coreProperties>
</file>